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28"/>
  </p:notesMasterIdLst>
  <p:handoutMasterIdLst>
    <p:handoutMasterId r:id="rId29"/>
  </p:handout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9" r:id="rId21"/>
    <p:sldId id="278" r:id="rId22"/>
    <p:sldId id="280" r:id="rId23"/>
    <p:sldId id="281" r:id="rId24"/>
    <p:sldId id="282" r:id="rId25"/>
    <p:sldId id="283" r:id="rId26"/>
    <p:sldId id="284" r:id="rId27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27DCA4C-7825-44A0-B31A-4BAD6120D580}" type="datetime1">
              <a:rPr lang="cs-CZ" smtClean="0"/>
              <a:t>24.02.2025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75D426-A9DD-4244-A2CE-1FB662374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8445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1CCFE8D-08E6-40AC-BF4B-494C67BC535C}" type="datetime1">
              <a:rPr lang="cs-CZ" smtClean="0"/>
              <a:t>24.02.2025</a:t>
            </a:fld>
            <a:endParaRPr lang="en-US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"/>
              <a:t>Kliknutím můžete upravit styly předlohy textu.</a:t>
            </a:r>
            <a:endParaRPr lang="en-US"/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B41D33-19C8-4450-B3C5-BE83E9C8F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5525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8" name="Zástupný symbol pro datum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EC4697-A511-4167-98D5-E240268A2670}" type="datetime1">
              <a:rPr lang="cs-CZ" smtClean="0"/>
              <a:t>24.02.2025</a:t>
            </a:fld>
            <a:endParaRPr lang="en-US" dirty="0"/>
          </a:p>
        </p:txBody>
      </p:sp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C2422F-D08F-49D0-98CD-DC7D2F2607DE}" type="datetime1">
              <a:rPr lang="cs-CZ" smtClean="0"/>
              <a:t>24.02.2025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rtlCol="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rtlCol="0" anchor="t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Zástupný symbol pro datum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72C44F-B7A3-4350-988C-CFC166A0AA82}" type="datetime1">
              <a:rPr lang="cs-CZ" smtClean="0"/>
              <a:t>24.02.2025</a:t>
            </a:fld>
            <a:endParaRPr lang="en-US" dirty="0"/>
          </a:p>
        </p:txBody>
      </p:sp>
      <p:sp>
        <p:nvSpPr>
          <p:cNvPr id="12" name="Zástupný symbol pro zápatí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3" name="Zástupný symbol pro číslo snímku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Zástupný symbol pro datum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E25B38F-3440-48E9-8BA6-B9B0E297B628}" type="datetime1">
              <a:rPr lang="cs-CZ" smtClean="0"/>
              <a:t>24.02.2025</a:t>
            </a:fld>
            <a:endParaRPr lang="en-US" dirty="0"/>
          </a:p>
        </p:txBody>
      </p:sp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CB43DD-355E-4ACB-AF6B-F0A0D93B1FF7}" type="datetime1">
              <a:rPr lang="cs-CZ" smtClean="0"/>
              <a:t>24.02.2025</a:t>
            </a:fld>
            <a:endParaRPr lang="en-US" dirty="0"/>
          </a:p>
        </p:txBody>
      </p:sp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 rtlCol="0">
            <a:normAutofit/>
          </a:bodyPr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 rtlCol="0">
            <a:normAutofit/>
          </a:bodyPr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0DC0DA-1C84-4CFB-A589-758D033EC754}" type="datetime1">
              <a:rPr lang="cs-CZ" smtClean="0"/>
              <a:t>24.02.2025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rtlCol="0"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E68CB40-5E53-430A-BC80-66A7330A3E11}" type="datetime1">
              <a:rPr lang="cs-CZ" smtClean="0"/>
              <a:t>24.02.2025</a:t>
            </a:fld>
            <a:endParaRPr lang="en-US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030092-A1C2-46B4-B050-3676FFA9CD44}" type="datetime1">
              <a:rPr lang="cs-CZ" smtClean="0"/>
              <a:t>24.02.2025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CD7C02-7CC9-44AF-9768-6A6F42347937}" type="datetime1">
              <a:rPr lang="cs-CZ" smtClean="0"/>
              <a:t>24.02.2025</a:t>
            </a:fld>
            <a:endParaRPr lang="en-US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8" name="Zástupný symbol pro datum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 rtlCol="0"/>
          <a:lstStyle/>
          <a:p>
            <a:pPr rtl="0"/>
            <a:fld id="{4E756D9B-B1BA-4BAF-99A5-DC08EF34F207}" type="datetime1">
              <a:rPr lang="cs-CZ" smtClean="0"/>
              <a:t>24.02.2025</a:t>
            </a:fld>
            <a:endParaRPr lang="en-US" dirty="0"/>
          </a:p>
        </p:txBody>
      </p:sp>
      <p:sp>
        <p:nvSpPr>
          <p:cNvPr id="10" name="Zástupný symbol pro zápatí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obrázku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E295CD-EF07-4568-A35E-D8DFD54CCEB6}" type="datetime1">
              <a:rPr lang="cs-CZ" smtClean="0"/>
              <a:t>24.02.2025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"/>
              <a:t>Kliknutím můžete upravit styl předlohy nadpisů.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cs"/>
              <a:t>Kliknutím můžete upravit styly předlohy textu.</a:t>
            </a:r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00C9E6-3834-4C30-AC74-37ACA7F99694}" type="datetime1">
              <a:rPr lang="cs-CZ" smtClean="0"/>
              <a:t>24.02.2025</a:t>
            </a:fld>
            <a:endParaRPr lang="en-US" dirty="0"/>
          </a:p>
        </p:txBody>
      </p:sp>
      <p:sp>
        <p:nvSpPr>
          <p:cNvPr id="5" name="Zástupné zápatí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Obdélník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Obdélník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Obdélník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zakonyprolidi.cz/cs/2004-561#p2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revize.rvp.cz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Obdélník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</p:spPr>
        <p:txBody>
          <a:bodyPr rtlCol="0">
            <a:normAutofit/>
          </a:bodyPr>
          <a:lstStyle/>
          <a:p>
            <a:pPr rtl="0"/>
            <a:r>
              <a:rPr lang="cs-CZ" sz="8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cs" sz="8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evize RVP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468233"/>
          </a:xfrm>
        </p:spPr>
        <p:txBody>
          <a:bodyPr rtlCol="0">
            <a:normAutofit/>
          </a:bodyPr>
          <a:lstStyle/>
          <a:p>
            <a:pPr rtl="0"/>
            <a:r>
              <a:rPr lang="cs" dirty="0"/>
              <a:t>Roman Giebisch</a:t>
            </a: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Obrázek 5" descr="Logo v detailu&#10;&#10;Automaticky generovaný popis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3081867"/>
            <a:ext cx="11260667" cy="331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86AAD5-4177-43F4-99C1-9C8D814E5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882650"/>
            <a:ext cx="11029616" cy="1458214"/>
          </a:xfrm>
        </p:spPr>
        <p:txBody>
          <a:bodyPr>
            <a:normAutofit fontScale="90000"/>
          </a:bodyPr>
          <a:lstStyle/>
          <a:p>
            <a:r>
              <a:rPr lang="cs-CZ" sz="4400" b="1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Kritické čtení a psaní</a:t>
            </a:r>
            <a:br>
              <a:rPr lang="cs-CZ" b="1" i="0" dirty="0">
                <a:effectLst/>
                <a:latin typeface="Bitter"/>
              </a:rPr>
            </a:br>
            <a:br>
              <a:rPr lang="cs-CZ" b="1" i="0" dirty="0">
                <a:effectLst/>
                <a:latin typeface="Bitter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C89727-75FD-4A9C-8642-BA9AC898C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Gradační očekávaný výsledek učení: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Žák rozpoznává záměry cizího textu nebo sám volí a naplňuje záměry textu svého. Při čtení poznává, do jaké role se autor staví, a odhaluje jeho stanovisko. Při psaní vyjadřuje jak své stanovisko, tak roli, do které se vůči čtenářům staví. Posuzuje, jak a čím mohou obsah i forma textu působit na čtenáře. Rozpoznává, jaký vliv mají sociální, dobové nebo osobní okolnosti autora i čtenáře na účinek a na porozumění textu. Ověřuje a vyhodnocuje relevanci, aktuálnost a věrohodnost svých informací i zdrojů.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stupeň – při čtení a psaní zvažuje možné adresáty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stupeň – při čtení a psaní popisuje působení autora na čtenáře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stupeň – při čtení a psaní posuzuje autorské záměry, účinky a prostředky textu i kontext autora nebo čtenáře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2D85971-C5AC-4EEA-B843-7E1763802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E25B38F-3440-48E9-8BA6-B9B0E297B628}" type="datetime1">
              <a:rPr lang="cs-CZ" smtClean="0"/>
              <a:t>24.02.2025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458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86AAD5-4177-43F4-99C1-9C8D814E5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882649"/>
            <a:ext cx="11029616" cy="1564217"/>
          </a:xfrm>
        </p:spPr>
        <p:txBody>
          <a:bodyPr>
            <a:normAutofit fontScale="90000"/>
          </a:bodyPr>
          <a:lstStyle/>
          <a:p>
            <a:r>
              <a:rPr lang="cs-CZ" sz="3100" b="1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Porozumění vlastnímu čtení, čtenářství, </a:t>
            </a:r>
            <a:br>
              <a:rPr lang="cs-CZ" sz="3100" b="1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100" b="1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psaní a pisatelství</a:t>
            </a:r>
            <a:br>
              <a:rPr lang="cs-CZ" b="1" i="0" dirty="0">
                <a:effectLst/>
                <a:latin typeface="Bitter"/>
              </a:rPr>
            </a:br>
            <a:br>
              <a:rPr lang="cs-CZ" b="1" i="0" dirty="0">
                <a:effectLst/>
                <a:latin typeface="Bitter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C89727-75FD-4A9C-8642-BA9AC898C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Gradační očekávaný výsledek učení: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Žák vědomě sleduje, reflektuje a vyhodnocuje, jak účinně postupoval při čtení a psaní. Plánuje podle toho své další zlepšování. Stanovuje si čtenářské a pisatelské cíle i cesty k nim. Rozhoduje se podle svých potřeb, kdy a jak bude sdílet s druhými své zkušenosti, zážitky a poznatky z reflexe.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ročník – pro své zlepšování reflektuje čtení a psaní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ročník – s oporou o evidence rozpoznává své silné stránky pro stanovení čtenářských a pisatelských cílů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ročník – s oporou o evidence vyhodnocuje své pokroky i postupy ve čtení a psaní pro stanovení dalších cílů i cesty k nim.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2D85971-C5AC-4EEA-B843-7E1763802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E25B38F-3440-48E9-8BA6-B9B0E297B628}" type="datetime1">
              <a:rPr lang="cs-CZ" smtClean="0"/>
              <a:t>24.02.2025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799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86AAD5-4177-43F4-99C1-9C8D814E5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882649"/>
            <a:ext cx="11029616" cy="1564217"/>
          </a:xfrm>
        </p:spPr>
        <p:txBody>
          <a:bodyPr>
            <a:normAutofit fontScale="90000"/>
          </a:bodyPr>
          <a:lstStyle/>
          <a:p>
            <a:r>
              <a:rPr lang="cs-CZ" sz="4800" b="1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Průřezová témata</a:t>
            </a:r>
            <a:br>
              <a:rPr lang="cs-CZ" b="1" i="0" dirty="0">
                <a:effectLst/>
                <a:latin typeface="Bitter"/>
              </a:rPr>
            </a:br>
            <a:br>
              <a:rPr lang="cs-CZ" b="1" i="0" dirty="0">
                <a:effectLst/>
                <a:latin typeface="Bitter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C89727-75FD-4A9C-8642-BA9AC898C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4083050"/>
          </a:xfrm>
        </p:spPr>
        <p:txBody>
          <a:bodyPr>
            <a:normAutofit fontScale="77500" lnSpcReduction="20000"/>
          </a:bodyPr>
          <a:lstStyle/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RVP jsou vymezená </a:t>
            </a:r>
            <a:r>
              <a:rPr lang="cs-CZ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tři průřezová témata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která podporují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nadoborový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přístup ke vzdělávání a umožňují žákům porozumět světu v širších souvislostech a vzájemné provázanosti:</a:t>
            </a: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Péče o sebe a druhé</a:t>
            </a:r>
          </a:p>
          <a:p>
            <a:r>
              <a:rPr lang="cs-CZ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Společnost pro všechny</a:t>
            </a:r>
          </a:p>
          <a:p>
            <a:r>
              <a:rPr lang="cs-CZ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Udržitelné prostředí</a:t>
            </a: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Průřezová témata mají svou obsahovou strukturu, která umožňuje zvýšit srozumitelnost a uchopení průřezových témat. Jednotlivá průřezová témata obsahují charakteristiku, jsou vymezena očekávanými výsledky učení na úrovni 5. a 9. ročníku, které jsou provázány s vybranými výsledky učení vzdělávacích oborů, ve kterých žáci dosahuji pro dané průřezové téma znalostní základ. Všechny výsledky učení průřezových témat jsou současně provázané s klíčovými kompetencemi.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2D85971-C5AC-4EEA-B843-7E1763802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E25B38F-3440-48E9-8BA6-B9B0E297B628}" type="datetime1">
              <a:rPr lang="cs-CZ" smtClean="0"/>
              <a:t>24.02.2025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175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86AAD5-4177-43F4-99C1-9C8D814E5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882649"/>
            <a:ext cx="11029616" cy="1564217"/>
          </a:xfrm>
        </p:spPr>
        <p:txBody>
          <a:bodyPr>
            <a:normAutofit fontScale="90000"/>
          </a:bodyPr>
          <a:lstStyle/>
          <a:p>
            <a:br>
              <a:rPr lang="cs-CZ" b="1" i="0" dirty="0">
                <a:effectLst/>
                <a:latin typeface="Bitter"/>
              </a:rPr>
            </a:br>
            <a:r>
              <a:rPr lang="pt-BR" sz="5400" b="1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Péče o sebe a druhé</a:t>
            </a:r>
            <a:br>
              <a:rPr lang="cs-CZ" b="1" i="0" dirty="0">
                <a:effectLst/>
                <a:latin typeface="Bitter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C89727-75FD-4A9C-8642-BA9AC898C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4083050"/>
          </a:xfrm>
        </p:spPr>
        <p:txBody>
          <a:bodyPr>
            <a:normAutofit fontScale="85000" lnSpcReduction="20000"/>
          </a:bodyPr>
          <a:lstStyle/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Cílem průřezového tématu Péče o sebe a druhé je podpořit aplikaci získaných znalostí, dovedností a postojů v oblasti seberozvoje a aktivní péče o sebe a druhé ve </a:t>
            </a:r>
            <a:r>
              <a:rPr lang="cs-CZ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všech dimenzích </a:t>
            </a:r>
            <a:r>
              <a:rPr lang="cs-CZ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wellbeingu</a:t>
            </a:r>
            <a:r>
              <a:rPr lang="cs-CZ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fyzické, kognitivní, emoční, sociální a duchovní.</a:t>
            </a: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Průřezové téma přispívá k vytváření vzdělávacího prostředí naplňujícího základní a vývojové potřeby žáka, podporujícího adaptaci na změnu a s ní související odolnost jedince. Podporuje žáka v reflexi a spoluvytváření vzdělávacího prostředí na úrovni třídy i celé školy, včetně kontextu </a:t>
            </a:r>
            <a:r>
              <a:rPr lang="cs-CZ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využívání digitálních technologií.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Napříč obsahem vzdělávacích oborů a jejich výukou ve škole podporuje využívání a další rozvíjení základních sociálně interakčních dovedností (dovednosti spolupráce, diskuse, naslouchání apod.). Posiluje také vazby různorodých vzdělávacích obsahů k rozvoji porozumění sobě samému, plánování a rozhodování. Dosahování očekávaných výsledků učení může být realizováno mimo jiné i projekty spojenými se školním i mimoškolním prostředím, aktivitami žáků zaměřenými na podporu pozitivního školního klimatu apod.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2D85971-C5AC-4EEA-B843-7E1763802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E25B38F-3440-48E9-8BA6-B9B0E297B628}" type="datetime1">
              <a:rPr lang="cs-CZ" smtClean="0"/>
              <a:t>24.02.2025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637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86AAD5-4177-43F4-99C1-9C8D814E5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882649"/>
            <a:ext cx="11029616" cy="1564217"/>
          </a:xfrm>
        </p:spPr>
        <p:txBody>
          <a:bodyPr>
            <a:normAutofit fontScale="90000"/>
          </a:bodyPr>
          <a:lstStyle/>
          <a:p>
            <a:br>
              <a:rPr lang="cs-CZ" b="1" i="0" dirty="0">
                <a:effectLst/>
                <a:latin typeface="Bitter"/>
              </a:rPr>
            </a:br>
            <a:r>
              <a:rPr lang="cs-CZ" sz="5400" b="1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Společnost pro všechny</a:t>
            </a:r>
            <a:br>
              <a:rPr lang="cs-CZ" b="1" i="0" dirty="0">
                <a:effectLst/>
                <a:latin typeface="Bitter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C89727-75FD-4A9C-8642-BA9AC898C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4083050"/>
          </a:xfrm>
        </p:spPr>
        <p:txBody>
          <a:bodyPr>
            <a:normAutofit/>
          </a:bodyPr>
          <a:lstStyle/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Cílem průřezového tématu Společnost pro všechny je rozvíjet u žáka schopnost uvážlivě se orientovat v každodenním životě, rozhodovat se o věcech všedních i zásadních a kriticky reflektovat vlastní přístupy a postoje s vědomím odpovědnosti za důsledky vlastních rozhodnutí pro sebe i pro druhé.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důležité, aby žák vnímal </a:t>
            </a:r>
            <a:r>
              <a:rPr lang="cs-CZ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roli a postavení médií ve svém životě i v životě svého okolí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snažil se </a:t>
            </a:r>
            <a:r>
              <a:rPr lang="cs-CZ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kriticky vyhodnocovat zdroje informací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které média nabízejí, a odhalovat manipulativní techniky těch, kteří média ovládají, a vnímal svět jako rozmanitý, vnitřně provázaný prostor, ve kterém je třeba podporovat rovné šance a důstojné vztahy.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2D85971-C5AC-4EEA-B843-7E1763802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E25B38F-3440-48E9-8BA6-B9B0E297B628}" type="datetime1">
              <a:rPr lang="cs-CZ" smtClean="0"/>
              <a:t>24.02.2025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070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86AAD5-4177-43F4-99C1-9C8D814E5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882649"/>
            <a:ext cx="11029616" cy="1564217"/>
          </a:xfrm>
        </p:spPr>
        <p:txBody>
          <a:bodyPr>
            <a:normAutofit fontScale="90000"/>
          </a:bodyPr>
          <a:lstStyle/>
          <a:p>
            <a:br>
              <a:rPr lang="cs-CZ" b="1" i="0" dirty="0">
                <a:effectLst/>
                <a:latin typeface="Bitter"/>
              </a:rPr>
            </a:br>
            <a:r>
              <a:rPr lang="cs-CZ" sz="5400" b="1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Udržitelné prostředí</a:t>
            </a:r>
            <a:br>
              <a:rPr lang="cs-CZ" b="1" i="0" dirty="0">
                <a:effectLst/>
                <a:latin typeface="Bitter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C89727-75FD-4A9C-8642-BA9AC898C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4083050"/>
          </a:xfrm>
        </p:spPr>
        <p:txBody>
          <a:bodyPr>
            <a:normAutofit lnSpcReduction="10000"/>
          </a:bodyPr>
          <a:lstStyle/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Cílem průřezového tématu Udržitelné prostředí je vybavit žáka schopností vnímat, poznávat a jednat směrem k </a:t>
            </a:r>
            <a:r>
              <a:rPr lang="cs-CZ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udržitelnosti života na naší planetě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to v oblasti osobní, občanské i profesní. Téma zahrnuje utváření vztahu k životnímu prostředí (přírodnímu, sociálnímu, kulturnímu i vystavěnému) a jeho reflexi. 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Propojuje </a:t>
            </a:r>
            <a:r>
              <a:rPr lang="cs-CZ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environmentální výchovu s dalšími aspekty udržitelnosti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rozvíjí porozumění vzájemné propojenosti mezi environmentální, sociální, ekonomickou a kulturní rovinou udržitelnosti v prostorových i časových souvislostech. Podporuje schopnost samostatně zkoumat problémy a výzvy udržitelnosti. Motivuje žáka a posiluje jeho předpoklady k aktivnímu jednání a řešení problémů udržitelnosti na individuální a kolektivní úrovni.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2D85971-C5AC-4EEA-B843-7E1763802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E25B38F-3440-48E9-8BA6-B9B0E297B628}" type="datetime1">
              <a:rPr lang="cs-CZ" smtClean="0"/>
              <a:t>24.02.2025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962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86AAD5-4177-43F4-99C1-9C8D814E5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882649"/>
            <a:ext cx="11029616" cy="1564217"/>
          </a:xfrm>
        </p:spPr>
        <p:txBody>
          <a:bodyPr>
            <a:normAutofit fontScale="90000"/>
          </a:bodyPr>
          <a:lstStyle/>
          <a:p>
            <a:br>
              <a:rPr lang="cs-CZ" b="1" i="0" dirty="0">
                <a:effectLst/>
                <a:latin typeface="Bitter"/>
              </a:rPr>
            </a:br>
            <a:r>
              <a:rPr lang="cs-CZ" sz="5400" b="1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Vzdělávací oblasti</a:t>
            </a:r>
            <a:br>
              <a:rPr lang="cs-CZ" b="1" i="0" dirty="0">
                <a:effectLst/>
                <a:latin typeface="Bitter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C89727-75FD-4A9C-8642-BA9AC898C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4083050"/>
          </a:xfrm>
        </p:spPr>
        <p:txBody>
          <a:bodyPr>
            <a:normAutofit lnSpcReduction="10000"/>
          </a:bodyPr>
          <a:lstStyle/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RVP je vymezeno </a:t>
            </a:r>
            <a:r>
              <a:rPr lang="cs-CZ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celkem deset vzdělávacích oblastí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Každá vzdělávací oblast obsahuje charakteristiku vzdělávací oblasti. Dále obsahuje vzdělávací obory dané oblasti, jejichž součástí jsou charakteristiky vzdělávacích oborů a </a:t>
            </a:r>
            <a:r>
              <a:rPr lang="cs-CZ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úrovni 5. nebo 9. ročníku (případně obou ročníků) jsou vymezené očekávané výsledky učení.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Každý očekávaný výsledek učení je doplněný upřesňujícím popisem a zdůvodněním, které vysvětluje, proč byl očekávaný výsledek učení do společného obsahového základu zařazen. Dále jsou uvedené tzv. postupné kroky, které vymezují postup žáka k dosažení očekávaného výsledku učení a jeho vazbu na základní hodnoty vzdělávání a klíčové kompetence. 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2D85971-C5AC-4EEA-B843-7E1763802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E25B38F-3440-48E9-8BA6-B9B0E297B628}" type="datetime1">
              <a:rPr lang="cs-CZ" smtClean="0"/>
              <a:t>24.02.2025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492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86AAD5-4177-43F4-99C1-9C8D814E5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882649"/>
            <a:ext cx="11029616" cy="1564217"/>
          </a:xfrm>
        </p:spPr>
        <p:txBody>
          <a:bodyPr>
            <a:normAutofit fontScale="90000"/>
          </a:bodyPr>
          <a:lstStyle/>
          <a:p>
            <a:br>
              <a:rPr lang="cs-CZ" b="1" i="0" dirty="0">
                <a:effectLst/>
                <a:latin typeface="Bitter"/>
              </a:rPr>
            </a:br>
            <a:r>
              <a:rPr lang="cs-CZ" sz="5400" b="1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Český jazyk a literatura</a:t>
            </a:r>
            <a:br>
              <a:rPr lang="cs-CZ" b="1" i="0" dirty="0">
                <a:effectLst/>
                <a:latin typeface="Bitter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C89727-75FD-4A9C-8642-BA9AC898C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4083050"/>
          </a:xfrm>
        </p:spPr>
        <p:txBody>
          <a:bodyPr>
            <a:normAutofit lnSpcReduction="10000"/>
          </a:bodyPr>
          <a:lstStyle/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Obsah vzdělávacího oboru je specifický tím, že ve vzdělávací oblasti zastupuje očekávané výsledky učení směřující k tomu, aby si </a:t>
            </a:r>
            <a:r>
              <a:rPr lang="cs-CZ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žáci osvojili dovednost kultivované komunikace v mluvené a psané formě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učí se přizpůsobovat své vlastní vyjadřování dané komunikační situaci a svému komunikačnímu záměru. Učí se formulovat názory podpořené argumenty, vést kritický a konstruktivní dialog a naslouchat partnerovi v komunikaci. </a:t>
            </a:r>
          </a:p>
          <a:p>
            <a:r>
              <a:rPr lang="cs-CZ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Učí se rozumět různým druhům textů, vyhledávají a zpracovávají informace, učí se odhalovat autorský záměr, odlišovat fakta, názory, domněnky a manipulaci.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Osvojují si postupy napomáhající tvořivé recepci a interpretaci uměleckých sdělení za účelem posilování vlastních čtenářských prožitků a jejich sdílení. 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2D85971-C5AC-4EEA-B843-7E1763802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E25B38F-3440-48E9-8BA6-B9B0E297B628}" type="datetime1">
              <a:rPr lang="cs-CZ" smtClean="0"/>
              <a:t>24.02.2025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818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86AAD5-4177-43F4-99C1-9C8D814E5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882649"/>
            <a:ext cx="11029616" cy="1564217"/>
          </a:xfrm>
        </p:spPr>
        <p:txBody>
          <a:bodyPr>
            <a:normAutofit fontScale="90000"/>
          </a:bodyPr>
          <a:lstStyle/>
          <a:p>
            <a:br>
              <a:rPr lang="cs-CZ" b="1" i="0" dirty="0">
                <a:effectLst/>
                <a:latin typeface="Bitter"/>
              </a:rPr>
            </a:br>
            <a:r>
              <a:rPr lang="cs-CZ" sz="5400" b="1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Český jazyk a literatura</a:t>
            </a:r>
            <a:br>
              <a:rPr lang="cs-CZ" b="1" i="0" dirty="0">
                <a:effectLst/>
                <a:latin typeface="Bitter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C89727-75FD-4A9C-8642-BA9AC898C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4083050"/>
          </a:xfrm>
        </p:spPr>
        <p:txBody>
          <a:bodyPr>
            <a:normAutofit fontScale="92500" lnSpcReduction="20000"/>
          </a:bodyPr>
          <a:lstStyle/>
          <a:p>
            <a:r>
              <a:rPr lang="cs-CZ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Výuka na 1. stupni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založená na aktivním zapojení žáka do přirozených komunikačních situací, ve kterých jsou rozvíjeny jeho komunikační dovednosti jako schopnost srozumitelně vyjádřit své myšlenky, aktivně naslouchat a reagovat na druhé. Od počátku výuky techniky čtení žák směřuje k porozumění čtenému s využitím smysluplných textů rozmanitých žánrů a prostřednictvím různých čtenářských strategií. </a:t>
            </a:r>
            <a:r>
              <a:rPr lang="cs-CZ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Zaměřuje se také na rozvoj slovní zásoby.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Osvojování dovednosti psaní jako prostředku komunikace směřuje od záznamu jednoduchých slov a vět k delším textům, jejichž hlavním znakem je srozumitelnost vyjádření.</a:t>
            </a:r>
          </a:p>
          <a:p>
            <a:r>
              <a:rPr lang="cs-CZ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Výuka na 2. stupni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charakterizovaná především integračním pojetím vzdělávacího oboru. V praxi to znamená, že předmět není mechanicky rozdělený na jazykovou, slohovou a komunikační a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literárněvýchovnou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složku, jak tomu bylo doposud. </a:t>
            </a:r>
            <a:r>
              <a:rPr lang="cs-CZ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Výuka je založená na komunikačním principu,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který je výrazně zastoupený ve všech oblastech učiva a je naplňován v oborových výstupech.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2D85971-C5AC-4EEA-B843-7E1763802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E25B38F-3440-48E9-8BA6-B9B0E297B628}" type="datetime1">
              <a:rPr lang="cs-CZ" smtClean="0"/>
              <a:t>24.02.2025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13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86AAD5-4177-43F4-99C1-9C8D814E5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882649"/>
            <a:ext cx="11029616" cy="1564217"/>
          </a:xfrm>
        </p:spPr>
        <p:txBody>
          <a:bodyPr>
            <a:normAutofit fontScale="90000"/>
          </a:bodyPr>
          <a:lstStyle/>
          <a:p>
            <a:br>
              <a:rPr lang="cs-CZ" b="1" i="0" dirty="0">
                <a:effectLst/>
                <a:latin typeface="Bitter"/>
              </a:rPr>
            </a:br>
            <a:r>
              <a:rPr lang="cs-CZ" sz="5400" b="1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ČJ a literatura – 5. ročník</a:t>
            </a:r>
            <a:br>
              <a:rPr lang="cs-CZ" b="1" i="0" dirty="0">
                <a:effectLst/>
                <a:latin typeface="Bitter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C89727-75FD-4A9C-8642-BA9AC898C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4083050"/>
          </a:xfrm>
        </p:spPr>
        <p:txBody>
          <a:bodyPr>
            <a:normAutofit/>
          </a:bodyPr>
          <a:lstStyle/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mluvené komunikaci používá osvojené jazykové prostředky vzhledem ke svému komunikačnímu záměru a dané komunikační situaci.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Využívá znalosti o slovní zásobě a způsobech jejího rozšiřování v komunikaci a při práci s textem.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Vytváří vlastní písemná sdělení s využitím osvojených mluvnických a pravopisných pravidel a znalosti vybraných slohových útvarů.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Posoudí výpověď v konkrétní situaci a adekvátně reaguje.</a:t>
            </a: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2D85971-C5AC-4EEA-B843-7E1763802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E25B38F-3440-48E9-8BA6-B9B0E297B628}" type="datetime1">
              <a:rPr lang="cs-CZ" smtClean="0"/>
              <a:t>24.02.2025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023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86AAD5-4177-43F4-99C1-9C8D814E5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5"/>
            <a:ext cx="11029616" cy="1524577"/>
          </a:xfrm>
        </p:spPr>
        <p:txBody>
          <a:bodyPr/>
          <a:lstStyle/>
          <a:p>
            <a:r>
              <a:rPr lang="cs-CZ" sz="4000" b="1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Systém kurikulárních dokumentů</a:t>
            </a:r>
            <a:br>
              <a:rPr lang="cs-CZ" b="1" i="0" dirty="0">
                <a:effectLst/>
                <a:latin typeface="Bitter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C89727-75FD-4A9C-8642-BA9AC898C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 souladu s principy vzdělávací politiky ve </a:t>
            </a:r>
            <a:r>
              <a:rPr lang="cs-CZ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Strategii 2030+,</a:t>
            </a:r>
            <a:r>
              <a:rPr lang="cs-CZ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se zásadami a obecnými cíli vzdělávání vymezenými v </a:t>
            </a:r>
            <a:r>
              <a:rPr lang="cs-CZ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zákoně č. 561/2004 Sb., o předškolním, základním, středním, vyšším odborném a jiném vzdělávání (školský zákon)</a:t>
            </a:r>
            <a:r>
              <a:rPr lang="cs-CZ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ve znění pozdějších předpisů (dále ŠZ), jsou kurikulární dokumenty vytvářeny na dvou úrovních – </a:t>
            </a:r>
            <a:r>
              <a:rPr lang="cs-CZ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státní a školní</a:t>
            </a:r>
            <a:r>
              <a:rPr lang="cs-CZ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r>
              <a:rPr lang="cs-CZ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Státní úroveň </a:t>
            </a:r>
            <a:r>
              <a:rPr lang="cs-CZ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 systému kurikulárních dokumentů představují </a:t>
            </a:r>
            <a:r>
              <a:rPr lang="cs-CZ" sz="2000" b="1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rámcové vzdělávací programy </a:t>
            </a:r>
            <a:r>
              <a:rPr lang="cs-CZ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(dále RVP), které vymezují závazné rámce vzdělávání pro předškolní, základní, střední vzdělávání.</a:t>
            </a:r>
          </a:p>
          <a:p>
            <a:r>
              <a:rPr lang="cs-CZ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Školní úroveň </a:t>
            </a:r>
            <a:r>
              <a:rPr lang="cs-CZ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představují Školní vzdělávací programy (dále ŠVP), podle nichž se uskutečňuje vzdělávání v jednotlivých školách.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2D85971-C5AC-4EEA-B843-7E1763802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E25B38F-3440-48E9-8BA6-B9B0E297B628}" type="datetime1">
              <a:rPr lang="cs-CZ" smtClean="0"/>
              <a:t>24.02.2025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040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86AAD5-4177-43F4-99C1-9C8D814E5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882649"/>
            <a:ext cx="11029616" cy="1564217"/>
          </a:xfrm>
        </p:spPr>
        <p:txBody>
          <a:bodyPr>
            <a:normAutofit fontScale="90000"/>
          </a:bodyPr>
          <a:lstStyle/>
          <a:p>
            <a:br>
              <a:rPr lang="cs-CZ" b="1" i="0" dirty="0">
                <a:effectLst/>
                <a:latin typeface="Bitter"/>
              </a:rPr>
            </a:br>
            <a:r>
              <a:rPr lang="cs-CZ" sz="5400" b="1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ČJ a literatura – 5. ročník</a:t>
            </a:r>
            <a:br>
              <a:rPr lang="cs-CZ" b="1" i="0" dirty="0">
                <a:effectLst/>
                <a:latin typeface="Bitter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C89727-75FD-4A9C-8642-BA9AC898C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4083050"/>
          </a:xfrm>
        </p:spPr>
        <p:txBody>
          <a:bodyPr>
            <a:normAutofit lnSpcReduction="10000"/>
          </a:bodyPr>
          <a:lstStyle/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Čte s porozuměním přiměřeně náročné texty včetně textů elektronických.</a:t>
            </a:r>
          </a:p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Rozpozná manipulaci v komunikaci a dokáže reagovat přiměřeně svému věku.</a:t>
            </a:r>
          </a:p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Experimentuje s jazyky a buduje si vztah k učení se jazykům.</a:t>
            </a:r>
          </a:p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Vyjadřuje svoje prožitky ze čtení nebo poslechu uměleckého textu.</a:t>
            </a:r>
          </a:p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Tvořivě pracuje s uměleckým textem.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2D85971-C5AC-4EEA-B843-7E1763802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E25B38F-3440-48E9-8BA6-B9B0E297B628}" type="datetime1">
              <a:rPr lang="cs-CZ" smtClean="0"/>
              <a:t>24.02.2025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128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86AAD5-4177-43F4-99C1-9C8D814E5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882649"/>
            <a:ext cx="11029616" cy="1564217"/>
          </a:xfrm>
        </p:spPr>
        <p:txBody>
          <a:bodyPr>
            <a:normAutofit fontScale="90000"/>
          </a:bodyPr>
          <a:lstStyle/>
          <a:p>
            <a:br>
              <a:rPr lang="cs-CZ" b="1" i="0" dirty="0">
                <a:effectLst/>
                <a:latin typeface="Bitter"/>
              </a:rPr>
            </a:br>
            <a:r>
              <a:rPr lang="cs-CZ" sz="5400" b="1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ČJ a literatura – 9. ročník</a:t>
            </a:r>
            <a:br>
              <a:rPr lang="cs-CZ" b="1" i="0" dirty="0">
                <a:effectLst/>
                <a:latin typeface="Bitter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C89727-75FD-4A9C-8642-BA9AC898C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4083050"/>
          </a:xfrm>
        </p:spPr>
        <p:txBody>
          <a:bodyPr>
            <a:normAutofit/>
          </a:bodyPr>
          <a:lstStyle/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Dorozumívá se kultivovaně, výstižně, s jasným komunikačním záměrem a jazykovými prostředky vhodnými pro danou komunikační situaci.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Vyslovuje v souladu s jazykovou normou česká a běžně užívaná cizí slova a užívá je vhodně vzhledem ke komunikační situaci.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Rozvíjí své znalosti o tvarosloví a funkčně je využívá.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Funkčně využívá znalosti o slovní zásobě a tvoření slov.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Rozvíjí své znalosti o skladbě a funkčně je využívá.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2D85971-C5AC-4EEA-B843-7E1763802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E25B38F-3440-48E9-8BA6-B9B0E297B628}" type="datetime1">
              <a:rPr lang="cs-CZ" smtClean="0"/>
              <a:t>24.02.2025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846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86AAD5-4177-43F4-99C1-9C8D814E5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882649"/>
            <a:ext cx="11029616" cy="1564217"/>
          </a:xfrm>
        </p:spPr>
        <p:txBody>
          <a:bodyPr>
            <a:normAutofit fontScale="90000"/>
          </a:bodyPr>
          <a:lstStyle/>
          <a:p>
            <a:br>
              <a:rPr lang="cs-CZ" b="1" i="0" dirty="0">
                <a:effectLst/>
                <a:latin typeface="Bitter"/>
              </a:rPr>
            </a:br>
            <a:r>
              <a:rPr lang="cs-CZ" sz="5400" b="1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ČJ a literatura – 9. ročník</a:t>
            </a:r>
            <a:br>
              <a:rPr lang="cs-CZ" b="1" i="0" dirty="0">
                <a:effectLst/>
                <a:latin typeface="Bitter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C89727-75FD-4A9C-8642-BA9AC898C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4083050"/>
          </a:xfrm>
        </p:spPr>
        <p:txBody>
          <a:bodyPr>
            <a:normAutofit lnSpcReduction="10000"/>
          </a:bodyPr>
          <a:lstStyle/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Vytvoří po formální i obsahové stránce funkční písemný projev s využitím znalostí pravidel pravopisu.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Zhodnotí aktuální úroveň svých jazykových a komunikačních znalostí a dovedností s ohledem na své další jazykové vzdělávání.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Využívá elektronické prostředky a informační zdroje ke tvorbě textu.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Vyhledá, kriticky posoudí a sdílí informace a další obsah, k tomu volí etické postupy, způsoby a prostředky odpovídající konkrétní situaci.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Používá záměrně a promyšleně postupy a strategie umožňující vnímat, chápat a interpretovat text.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2D85971-C5AC-4EEA-B843-7E1763802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E25B38F-3440-48E9-8BA6-B9B0E297B628}" type="datetime1">
              <a:rPr lang="cs-CZ" smtClean="0"/>
              <a:t>24.02.2025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953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86AAD5-4177-43F4-99C1-9C8D814E5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882649"/>
            <a:ext cx="11029616" cy="1564217"/>
          </a:xfrm>
        </p:spPr>
        <p:txBody>
          <a:bodyPr>
            <a:normAutofit fontScale="90000"/>
          </a:bodyPr>
          <a:lstStyle/>
          <a:p>
            <a:br>
              <a:rPr lang="cs-CZ" b="1" i="0" dirty="0">
                <a:effectLst/>
                <a:latin typeface="Bitter"/>
              </a:rPr>
            </a:br>
            <a:r>
              <a:rPr lang="cs-CZ" sz="5400" b="1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ČJ a literatura – 9. ročník</a:t>
            </a:r>
            <a:br>
              <a:rPr lang="cs-CZ" b="1" i="0" dirty="0">
                <a:effectLst/>
                <a:latin typeface="Bitter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C89727-75FD-4A9C-8642-BA9AC898C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4083050"/>
          </a:xfrm>
        </p:spPr>
        <p:txBody>
          <a:bodyPr>
            <a:normAutofit/>
          </a:bodyPr>
          <a:lstStyle/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Rozpoznává manipulaci v komunikaci, zaujímá k ní kritický postoj a přiměřeně reaguje.</a:t>
            </a:r>
          </a:p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Vyjadřuje svoje prožitky literárního, divadelního a audiovizuálního díla.</a:t>
            </a:r>
          </a:p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Interpretuje literární díla a díla z oblasti dalších druhů umění.</a:t>
            </a:r>
          </a:p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Tvoří umělecký text podle svých schopností, reflektuje tvorbu uměleckého textu a z reflexe vyvozuje poznatky.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2D85971-C5AC-4EEA-B843-7E1763802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E25B38F-3440-48E9-8BA6-B9B0E297B628}" type="datetime1">
              <a:rPr lang="cs-CZ" smtClean="0"/>
              <a:t>24.02.2025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314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86AAD5-4177-43F4-99C1-9C8D814E5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882649"/>
            <a:ext cx="11029616" cy="1564217"/>
          </a:xfrm>
        </p:spPr>
        <p:txBody>
          <a:bodyPr>
            <a:normAutofit fontScale="90000"/>
          </a:bodyPr>
          <a:lstStyle/>
          <a:p>
            <a:br>
              <a:rPr lang="cs-CZ" b="1" i="0" dirty="0">
                <a:effectLst/>
                <a:latin typeface="Bitter"/>
              </a:rPr>
            </a:br>
            <a:r>
              <a:rPr lang="cs-CZ" b="1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MŠMT schválilo nové Rámcové vzdělávací programy pro předškolní a základní vzdělávání – 30. prosince 2024</a:t>
            </a:r>
            <a:br>
              <a:rPr lang="cs-CZ" b="1" i="0" dirty="0">
                <a:effectLst/>
                <a:latin typeface="Bitter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C89727-75FD-4A9C-8642-BA9AC898C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607733"/>
            <a:ext cx="11029615" cy="4080933"/>
          </a:xfrm>
        </p:spPr>
        <p:txBody>
          <a:bodyPr>
            <a:normAutofit fontScale="92500" lnSpcReduction="20000"/>
          </a:bodyPr>
          <a:lstStyle/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Tyto klíčové dokumenty představují významný krok k modernizaci českého vzdělávacího systému, který reflektuje potřeby současné společnosti a naplňuje </a:t>
            </a:r>
            <a:r>
              <a:rPr lang="cs-CZ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cíle Strategie vzdělávací politiky ČR do roku 2030+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Dokumenty byly veřejnosti představeny na tiskové konferenci 14. ledna 2025.</a:t>
            </a:r>
          </a:p>
          <a:p>
            <a:r>
              <a:rPr lang="cs-CZ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 revize probíhal od roku 2021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zahrnoval širokou spolupráci více jak 600 odborníků, pedagogů a stakeholderů ve vzdělávání. Veřejná konzultace, která proběhla na jaře 2024, </a:t>
            </a:r>
            <a:r>
              <a:rPr lang="cs-CZ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přinesla přes 3 200 podnětů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které byly zohledněny ve finální podobě dokumentů. Průběžně se konaly kulaté stoly, odborné diskuze a pracovní setkání, která zajistila transparentnost celého procesu a umožnila aktivní zapojení všech klíčových aktérů.</a:t>
            </a:r>
          </a:p>
          <a:p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2D85971-C5AC-4EEA-B843-7E1763802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E25B38F-3440-48E9-8BA6-B9B0E297B628}" type="datetime1">
              <a:rPr lang="cs-CZ" smtClean="0"/>
              <a:t>24.02.2025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71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86AAD5-4177-43F4-99C1-9C8D814E5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882649"/>
            <a:ext cx="11029616" cy="1564217"/>
          </a:xfrm>
        </p:spPr>
        <p:txBody>
          <a:bodyPr>
            <a:normAutofit fontScale="90000"/>
          </a:bodyPr>
          <a:lstStyle/>
          <a:p>
            <a:br>
              <a:rPr lang="cs-CZ" b="1" i="0" dirty="0">
                <a:effectLst/>
                <a:latin typeface="Bitter"/>
              </a:rPr>
            </a:br>
            <a:r>
              <a:rPr lang="cs-CZ" b="1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Implementace RVP bude probíhat podle následujícího harmonogramu:</a:t>
            </a:r>
            <a:br>
              <a:rPr lang="cs-CZ" b="1" i="0" dirty="0">
                <a:effectLst/>
                <a:latin typeface="Bitter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C89727-75FD-4A9C-8642-BA9AC898C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870199"/>
            <a:ext cx="11029615" cy="3987801"/>
          </a:xfrm>
        </p:spPr>
        <p:txBody>
          <a:bodyPr>
            <a:normAutofit fontScale="92500" lnSpcReduction="20000"/>
          </a:bodyPr>
          <a:lstStyle/>
          <a:p>
            <a:r>
              <a:rPr lang="cs-CZ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Implementace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RVP PV</a:t>
            </a:r>
          </a:p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září 2025 - dobrovolné zapojení mateřských škol do vzdělávání dle nového RVP PV,</a:t>
            </a:r>
          </a:p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září 2026 - povinné zavedení nového RVP PV ve všech mateřských školách.</a:t>
            </a:r>
          </a:p>
          <a:p>
            <a:r>
              <a:rPr lang="cs-CZ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Implementace RVP ZV</a:t>
            </a:r>
          </a:p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září 2025 - možnost zahájení vzdělávání pro 1. a 6. ročník,</a:t>
            </a:r>
          </a:p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září 2027 - povinnost zahájení vzdělávání pro 1. a 6. ročník,</a:t>
            </a:r>
          </a:p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září 2031 - povinnost vzdělávání pro všechny ročníky,</a:t>
            </a:r>
          </a:p>
          <a:p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2D85971-C5AC-4EEA-B843-7E1763802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E25B38F-3440-48E9-8BA6-B9B0E297B628}" type="datetime1">
              <a:rPr lang="cs-CZ" smtClean="0"/>
              <a:t>24.02.2025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176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EFC75C-DB9E-4F04-84DE-7399C5C5D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Bližší informace na 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https://revize.rvp.cz/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0AB4D70-3F0F-4E5C-83D3-22BD9F2C8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D030092-A1C2-46B4-B050-3676FFA9CD44}" type="datetime1">
              <a:rPr lang="cs-CZ" smtClean="0"/>
              <a:t>24.02.2025</a:t>
            </a:fld>
            <a:endParaRPr lang="en-US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E172312-7380-4774-B17C-96D00A59C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250" y="1783901"/>
            <a:ext cx="8197514" cy="507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674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86AAD5-4177-43F4-99C1-9C8D814E5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5"/>
            <a:ext cx="11029616" cy="1524577"/>
          </a:xfrm>
        </p:spPr>
        <p:txBody>
          <a:bodyPr/>
          <a:lstStyle/>
          <a:p>
            <a:r>
              <a:rPr lang="cs-CZ" sz="4400" b="0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 všechny RVP </a:t>
            </a:r>
            <a:r>
              <a:rPr lang="cs-CZ" sz="4400" b="1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je společné</a:t>
            </a:r>
            <a:r>
              <a:rPr lang="cs-CZ" sz="4400" b="0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že:</a:t>
            </a:r>
            <a:br>
              <a:rPr lang="cs-CZ" b="1" i="0" dirty="0">
                <a:effectLst/>
                <a:latin typeface="Bitter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C89727-75FD-4A9C-8642-BA9AC898C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vycházejí ze společných hodnot podporujících žádoucí 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změny ve vzdělávání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podporují kompetenční model vzdělávání, který je zaměřen na 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propojení znalostí, dovedností, postojů a životních hodnot potřebných pro aktivní a odpovědný osobní, občanský a profesní život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formulují vzdělávací obsah stanovený 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 jednotlivé stupně vzdělávání vzdělání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jsou 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závazné pro tvorbu ŠVP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</a:p>
          <a:p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podporují kvalitní vzdělávání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maximální rozvoj všech vzdělávaných pro jejich aktivní zapojení do společnosti;  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podporují 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společné vzdělávání a celoživotní učení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zdůrazňují 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profesní odpovědnost učitelů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ředitelů škol za kvalitu vzdělávání. 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2D85971-C5AC-4EEA-B843-7E1763802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E25B38F-3440-48E9-8BA6-B9B0E297B628}" type="datetime1">
              <a:rPr lang="cs-CZ" smtClean="0"/>
              <a:t>24.02.2025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886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86AAD5-4177-43F4-99C1-9C8D814E5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5"/>
            <a:ext cx="11029616" cy="1524577"/>
          </a:xfrm>
        </p:spPr>
        <p:txBody>
          <a:bodyPr/>
          <a:lstStyle/>
          <a:p>
            <a:r>
              <a:rPr lang="cs-CZ" sz="5400" b="1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Předškolní vzdělávání</a:t>
            </a:r>
            <a:br>
              <a:rPr lang="cs-CZ" b="1" i="0" dirty="0">
                <a:effectLst/>
                <a:latin typeface="Bitter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C89727-75FD-4A9C-8642-BA9AC898C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Gramotnosti patří k celoživotně se rozvíjející vybavenosti člověka vědomostmi, dovednostmi, schopnostmi, postoji a hodnotami. Uplatňují se zejména tam, kde je kladen důraz na jejich praktické využití v různých individuálních i sociálních kontextech, v rozmanitých životních situacích. </a:t>
            </a: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Klíčové kompetence v předškolním vzdělávání směřují k osobnostnímu rozvoji dítěte. Společně s utvářením gramotností představují propedeutiku pro vzdělávací oblasti a obory, se kterými se dítě setká později.</a:t>
            </a: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 etapu předškolního vzdělávání jsou za </a:t>
            </a:r>
            <a:r>
              <a:rPr lang="cs-CZ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klíčové považovány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kompetence k učení, komunikační, osobnostní a sociální, k občanství a udržitelnosti, k podnikavosti a pracovní, k řešení problémů,</a:t>
            </a:r>
            <a:r>
              <a:rPr lang="cs-CZ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kulturní, digitální.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</a:t>
            </a:r>
            <a:r>
              <a:rPr lang="cs-CZ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základní gramotnosti jsou považovány čtenářská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matematická.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2D85971-C5AC-4EEA-B843-7E1763802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E25B38F-3440-48E9-8BA6-B9B0E297B628}" type="datetime1">
              <a:rPr lang="cs-CZ" smtClean="0"/>
              <a:t>24.02.2025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03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86AAD5-4177-43F4-99C1-9C8D814E5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5"/>
            <a:ext cx="11029616" cy="1524577"/>
          </a:xfrm>
        </p:spPr>
        <p:txBody>
          <a:bodyPr/>
          <a:lstStyle/>
          <a:p>
            <a:r>
              <a:rPr lang="cs-CZ" sz="5400" b="1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Čtenářská gramotnost</a:t>
            </a:r>
            <a:br>
              <a:rPr lang="cs-CZ" b="1" i="0" dirty="0">
                <a:effectLst/>
                <a:latin typeface="Bitter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C89727-75FD-4A9C-8642-BA9AC898C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Čtenářská gramotnost představuje soubor znalostí, dovedností a postojů při práci s texty v nejširším slova smyslu. </a:t>
            </a:r>
            <a:r>
              <a:rPr lang="cs-CZ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Schopnost porozumět textům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efektivně zpracovávat informace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základním předpokladem procesu učení. </a:t>
            </a:r>
            <a:r>
              <a:rPr lang="cs-CZ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Vstřícný vztah ke čtení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chápeme jako základní předpoklad pro další rozvoj čtenářství a čtenářské gramotnosti.</a:t>
            </a: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Vzdělávací obsah uspořádaný do vzdělávacích oblastí nabízí potenciál k rozvoji čtenářské gramotnosti. V některých případech je rozvoj čtenářské gramotnosti nedílnou součástí očekávaných výsledků učení. Jindy je gramotnost rozvíjena prostřednictvím vhodně zvolené vzdělávací strategie.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2D85971-C5AC-4EEA-B843-7E1763802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E25B38F-3440-48E9-8BA6-B9B0E297B628}" type="datetime1">
              <a:rPr lang="cs-CZ" smtClean="0"/>
              <a:t>24.02.2025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80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86AAD5-4177-43F4-99C1-9C8D814E5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5"/>
            <a:ext cx="11029616" cy="1524577"/>
          </a:xfrm>
        </p:spPr>
        <p:txBody>
          <a:bodyPr/>
          <a:lstStyle/>
          <a:p>
            <a:r>
              <a:rPr kumimoji="0" lang="cs-CZ" sz="5400" b="1" i="0" u="none" strike="noStrike" kern="1200" cap="all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ZÁKLADNÍ vzdělávání</a:t>
            </a:r>
            <a:br>
              <a:rPr lang="cs-CZ" b="1" i="0" dirty="0">
                <a:effectLst/>
                <a:latin typeface="Bitter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C89727-75FD-4A9C-8642-BA9AC898C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RVP jsou vymezené dvě základní gramotnosti: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Logicko-matematická</a:t>
            </a:r>
          </a:p>
          <a:p>
            <a:r>
              <a:rPr lang="cs-CZ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Čtenářská a pisatelská</a:t>
            </a:r>
          </a:p>
          <a:p>
            <a:endParaRPr lang="cs-CZ" sz="2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Základní gramotnosti ve dvou zásadních oblastech představují schopnost praktického uplatnění širokého souboru znalostí, dovedností, postojů a hodnot v rozmanitých životních situacích. Každá základní gramotnost obsahuje charakteristiku. Ke každé základní gramotnosti jsou přiřazeny komponenty základní gramotnosti, které obsahují projevy žáků. Základní gramotnosti jsou na úrovni 3., 5. a 9. ročníku popsané očekávanými výsledky učení. Na úrovni 5. a 9. ročníku jsou propojené s očekávanými výsledky učení vzdělávacích oborů. Na úrovni 3. ročníku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provazby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neexistují a školy rozpracovávají tyto výsledky učení až v ŠVP. </a:t>
            </a:r>
          </a:p>
          <a:p>
            <a:r>
              <a:rPr lang="cs-CZ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Základní gramotnosti neobsahují strategie učitelů jako klíčové kompetence, ale vytvářejí zřejmý prostor pro rozvoj v oblasti čtenářství, pisatelství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logicko-matematického myšlení v konkrétních učebních úlohách.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2D85971-C5AC-4EEA-B843-7E1763802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E25B38F-3440-48E9-8BA6-B9B0E297B628}" type="datetime1">
              <a:rPr lang="cs-CZ" smtClean="0"/>
              <a:t>24.02.2025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448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86AAD5-4177-43F4-99C1-9C8D814E5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5"/>
            <a:ext cx="11029616" cy="1524577"/>
          </a:xfrm>
        </p:spPr>
        <p:txBody>
          <a:bodyPr/>
          <a:lstStyle/>
          <a:p>
            <a:r>
              <a:rPr lang="cs-CZ" sz="5400" b="1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Čtenářská a pisatelská</a:t>
            </a:r>
            <a:br>
              <a:rPr lang="cs-CZ" b="1" i="0" dirty="0">
                <a:effectLst/>
                <a:latin typeface="Bitter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C89727-75FD-4A9C-8642-BA9AC898C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Základní gramotnost čtenářská a pisatelská je předpokladem k rozvoji všech klíčových kompetencí nejen napříč vzdělávacími obory ve škole, ale i v osobním životě mimo školu. Umožňuje žákům tvořit si, na své úrovni rozvoje, poznatky ze široké škály zdrojů a rozvíjet kritické myšlení i emoční prožívání. </a:t>
            </a:r>
            <a:r>
              <a:rPr lang="cs-CZ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Čtenářství a pisatelství je klíčovým faktorem úspěchu ve vzdělávání.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základem schopnosti porozumět textům, získat a sdílet prožitky, efektivně zpracovávat informace, prezentovat poznatky, ale také vyjadřovat a uspořádávat své myšlenky nebo reflektovat pocity. Tak je čtenářská a pisatelská gramotnost základním předpokladem procesu učení i rozvoje žákovy osobnosti. 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základům gramotnosti patří také zvědomování a rozvíjení vlastních čtenářských a pisatelských postupů, dovedností a strategií. </a:t>
            </a:r>
            <a:r>
              <a:rPr lang="cs-CZ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Podmínkou úspěchu je vždy i rozvoj žákova vztahu k činnosti čtení a psaní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jeho rostoucí vědomí o tom, že je čtenářem a pisatelem, a to jak ve škole, tak po celý život.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2D85971-C5AC-4EEA-B843-7E1763802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E25B38F-3440-48E9-8BA6-B9B0E297B628}" type="datetime1">
              <a:rPr lang="cs-CZ" smtClean="0"/>
              <a:t>24.02.2025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765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86AAD5-4177-43F4-99C1-9C8D814E5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882650"/>
            <a:ext cx="11029616" cy="1458214"/>
          </a:xfrm>
        </p:spPr>
        <p:txBody>
          <a:bodyPr>
            <a:normAutofit fontScale="90000"/>
          </a:bodyPr>
          <a:lstStyle/>
          <a:p>
            <a:r>
              <a:rPr lang="cs-CZ" sz="3600" b="1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Vztah ke čtení a čtenářství, psaní a pisatelství</a:t>
            </a:r>
            <a:br>
              <a:rPr lang="cs-CZ" b="1" i="0" dirty="0">
                <a:effectLst/>
                <a:latin typeface="Bitter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C89727-75FD-4A9C-8642-BA9AC898C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Gradační očekávaný výsledek učení: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Žák čte a píše pro radost i poučení. Postupně čte a píše další typy textů. Oceňuje čtení a psaní jako činnosti, které pomáhají poznávat, přemýšlet, komunikovat i ovlivňovat svět kolem.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ročník – čte a píše pro prožitek a poučení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ročník – čte a píše množství textů různého typu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ročník – oceňuje čtení a psaní jako činnosti pomáhající rozumět světu i sobě samému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2D85971-C5AC-4EEA-B843-7E1763802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E25B38F-3440-48E9-8BA6-B9B0E297B628}" type="datetime1">
              <a:rPr lang="cs-CZ" smtClean="0"/>
              <a:t>24.02.2025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351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86AAD5-4177-43F4-99C1-9C8D814E5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882650"/>
            <a:ext cx="11029616" cy="1458214"/>
          </a:xfrm>
        </p:spPr>
        <p:txBody>
          <a:bodyPr>
            <a:normAutofit/>
          </a:bodyPr>
          <a:lstStyle/>
          <a:p>
            <a:r>
              <a:rPr lang="cs-CZ" b="1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Budování porozumění v četbě a v procesu psaní</a:t>
            </a:r>
            <a:br>
              <a:rPr lang="cs-CZ" b="1" i="0" dirty="0">
                <a:effectLst/>
                <a:latin typeface="Bitter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C89727-75FD-4A9C-8642-BA9AC898C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Gradační očekávaný výsledek učení: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Žák čte s porozuměním prožitkové, odborné a mediální texty, vyhledává přímo i nepřímo vyjádřené informace. Rozumí tomu, co text říká doslovně, přeneseně a jaké závěry z toho mohou vyplývat. Rozlišuje fakta, domněnky, názory. Při čtení a psaní uplatňuje své znalosti a zkušenosti. Psaní využívá k učení, k sebevyjádření a sebeuvědomění.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ročník – buduje porozumění prožitkovým i odborným textům, při psaní sděluje informace podle své potřeby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ročník – čte a píše texty odborné i prožitkové pro porozumění lidského poznání nebo sobě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ročník -  při interpretaci komplexních textů dokládá své závěry textem, v oborech usiluje o přesnost a uspořádanost v obsahu i ve vyjadřování, podle své potřeby využívá psaní pro své sebeuvědomění a sebevyjadřování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2D85971-C5AC-4EEA-B843-7E1763802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E25B38F-3440-48E9-8BA6-B9B0E297B628}" type="datetime1">
              <a:rPr lang="cs-CZ" smtClean="0"/>
              <a:t>24.02.2025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194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698_TF33552983" id="{76B99DA1-8F4B-4CDD-AF17-E230D0ABAD07}" vid="{3FF160E1-38F3-4E00-BD3B-0B3A46B66420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{142D826B-FBC4-496A-B029-FFEAB66147DD}tf33552983_win32</Template>
  <TotalTime>119</TotalTime>
  <Words>2719</Words>
  <Application>Microsoft Office PowerPoint</Application>
  <PresentationFormat>Širokoúhlá obrazovka</PresentationFormat>
  <Paragraphs>148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3" baseType="lpstr">
      <vt:lpstr>Bitter</vt:lpstr>
      <vt:lpstr>Calibri</vt:lpstr>
      <vt:lpstr>Franklin Gothic Book</vt:lpstr>
      <vt:lpstr>Franklin Gothic Demi</vt:lpstr>
      <vt:lpstr>Times New Roman</vt:lpstr>
      <vt:lpstr>Wingdings 2</vt:lpstr>
      <vt:lpstr>DividendVTI</vt:lpstr>
      <vt:lpstr>Revize RVP</vt:lpstr>
      <vt:lpstr>Systém kurikulárních dokumentů </vt:lpstr>
      <vt:lpstr>Pro všechny RVP je společné, že: </vt:lpstr>
      <vt:lpstr>Předškolní vzdělávání </vt:lpstr>
      <vt:lpstr>Čtenářská gramotnost </vt:lpstr>
      <vt:lpstr>ZÁKLADNÍ vzdělávání </vt:lpstr>
      <vt:lpstr>Čtenářská a pisatelská </vt:lpstr>
      <vt:lpstr>Vztah ke čtení a čtenářství, psaní a pisatelství </vt:lpstr>
      <vt:lpstr>Budování porozumění v četbě a v procesu psaní </vt:lpstr>
      <vt:lpstr>Kritické čtení a psaní  </vt:lpstr>
      <vt:lpstr>Porozumění vlastnímu čtení, čtenářství,  psaní a pisatelství  </vt:lpstr>
      <vt:lpstr>Průřezová témata  </vt:lpstr>
      <vt:lpstr> Péče o sebe a druhé </vt:lpstr>
      <vt:lpstr> Společnost pro všechny </vt:lpstr>
      <vt:lpstr> Udržitelné prostředí </vt:lpstr>
      <vt:lpstr> Vzdělávací oblasti </vt:lpstr>
      <vt:lpstr> 1. Český jazyk a literatura </vt:lpstr>
      <vt:lpstr> 1. Český jazyk a literatura </vt:lpstr>
      <vt:lpstr> ČJ a literatura – 5. ročník </vt:lpstr>
      <vt:lpstr> ČJ a literatura – 5. ročník </vt:lpstr>
      <vt:lpstr> ČJ a literatura – 9. ročník </vt:lpstr>
      <vt:lpstr> ČJ a literatura – 9. ročník </vt:lpstr>
      <vt:lpstr> ČJ a literatura – 9. ročník </vt:lpstr>
      <vt:lpstr> MŠMT schválilo nové Rámcové vzdělávací programy pro předškolní a základní vzdělávání – 30. prosince 2024 </vt:lpstr>
      <vt:lpstr> Implementace RVP bude probíhat podle následujícího harmonogramu: </vt:lpstr>
      <vt:lpstr>Bližší informace na https://revize.rvp.cz/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Revize RVP</dc:title>
  <dc:creator>Giebisch Roman</dc:creator>
  <cp:lastModifiedBy>Giebisch Roman</cp:lastModifiedBy>
  <cp:revision>32</cp:revision>
  <dcterms:created xsi:type="dcterms:W3CDTF">2025-02-24T07:30:46Z</dcterms:created>
  <dcterms:modified xsi:type="dcterms:W3CDTF">2025-02-24T09:30:39Z</dcterms:modified>
</cp:coreProperties>
</file>